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Roboto Medium" panose="02000000000000000000" pitchFamily="2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Open Sans" pitchFamily="2" charset="0"/>
      <p:regular r:id="rId40"/>
      <p:bold r:id="rId41"/>
      <p:italic r:id="rId42"/>
      <p:boldItalic r:id="rId43"/>
    </p:embeddedFont>
    <p:embeddedFont>
      <p:font typeface="Open Sans Semibold" pitchFamily="2" charset="0"/>
      <p:bold r:id="rId44"/>
      <p:boldItalic r:id="rId45"/>
    </p:embeddedFont>
    <p:embeddedFont>
      <p:font typeface="Tahoma" panose="020B0604030504040204" pitchFamily="3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875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086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67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3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569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81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102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71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3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5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389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8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54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ятиугольник 14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ашивка 15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ашивка 17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Нашивка 18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8815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bg>
      <p:bgPr>
        <a:gradFill>
          <a:gsLst>
            <a:gs pos="0">
              <a:srgbClr val="5B6B82"/>
            </a:gs>
            <a:gs pos="50000">
              <a:srgbClr val="465872"/>
            </a:gs>
            <a:gs pos="100000">
              <a:srgbClr val="334358"/>
            </a:gs>
          </a:gsLst>
          <a:lin ang="5400000" scaled="0"/>
        </a:gra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  <a:defRPr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cxnSp>
        <p:nvCxnSpPr>
          <p:cNvPr id="164" name="Google Shape;164;p15"/>
          <p:cNvCxnSpPr/>
          <p:nvPr/>
        </p:nvCxnSpPr>
        <p:spPr>
          <a:xfrm>
            <a:off x="2330245" y="3534104"/>
            <a:ext cx="7511845" cy="9832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350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 2">
  <p:cSld name="3_Пустой слайд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43745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33;p5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3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Заголовок раздела">
    <p:bg>
      <p:bgPr>
        <a:solidFill>
          <a:srgbClr val="4F648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  <a:defRPr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68" name="Google Shape;168;p16"/>
          <p:cNvCxnSpPr/>
          <p:nvPr/>
        </p:nvCxnSpPr>
        <p:spPr>
          <a:xfrm>
            <a:off x="849600" y="4591971"/>
            <a:ext cx="10515600" cy="269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16"/>
          <p:cNvCxnSpPr/>
          <p:nvPr/>
        </p:nvCxnSpPr>
        <p:spPr>
          <a:xfrm>
            <a:off x="849290" y="4522122"/>
            <a:ext cx="10515600" cy="269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678324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1">
  <p:cSld name="1_Пустой слайд 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6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6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ятиугольник 17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ашивка 18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Нашивка 23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Нашивка 25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6705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2">
  <p:cSld name="1_Пустой слайд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7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7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ятиугольник 17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ашивка 18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Нашивка 23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Нашивка 25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662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3">
  <p:cSld name="1_Пустой слайд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65" name="Google Shape;65;p8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8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8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ятиугольник 17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ашивка 18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Нашивка 23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Нашивка 25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270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4">
  <p:cSld name="1_Пустой слайд 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79" name="Google Shape;79;p9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0" name="Google Shape;8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9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Google Shape;82;p9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ятиугольник 17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ашивка 18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Нашивка 23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Нашивка 25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1165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5">
  <p:cSld name="1_Пустой слайд 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93" name="Google Shape;93;p10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0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0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0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0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ятиугольник 17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ашивка 18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Нашивка 23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Нашивка 25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543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6">
  <p:cSld name="1_Пустой слайд 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135" name="Google Shape;135;p13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3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13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ятиугольник 17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ашивка 18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Нашивка 23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Нашивка 25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05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7">
  <p:cSld name="1_Пустой слайд 7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107" name="Google Shape;107;p11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1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1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ятиугольник 17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ашивка 18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Нашивка 23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Нашивка 25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3888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ятиугольник 14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ашивка 15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ашивка 17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Нашивка 18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8102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8">
  <p:cSld name="1_Пустой слайд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149" name="Google Shape;149;p14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0" name="Google Shape;15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4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14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14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ятиугольник 17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ашивка 18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Нашивка 23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Нашивка 25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695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9">
  <p:cSld name="1_Пустой слайд 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cxnSp>
        <p:nvCxnSpPr>
          <p:cNvPr id="121" name="Google Shape;121;p12"/>
          <p:cNvCxnSpPr/>
          <p:nvPr/>
        </p:nvCxnSpPr>
        <p:spPr>
          <a:xfrm>
            <a:off x="822325" y="4591971"/>
            <a:ext cx="10515600" cy="2698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2" name="Google Shape;12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3531" y="119642"/>
            <a:ext cx="1515035" cy="61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2"/>
          <p:cNvCxnSpPr/>
          <p:nvPr/>
        </p:nvCxnSpPr>
        <p:spPr>
          <a:xfrm rot="10800000" flipH="1">
            <a:off x="0" y="6426846"/>
            <a:ext cx="12192000" cy="1966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12"/>
          <p:cNvSpPr/>
          <p:nvPr/>
        </p:nvSpPr>
        <p:spPr>
          <a:xfrm>
            <a:off x="308284" y="6507623"/>
            <a:ext cx="776748" cy="275304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986604" y="650762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2"/>
          <p:cNvSpPr/>
          <p:nvPr/>
        </p:nvSpPr>
        <p:spPr>
          <a:xfrm>
            <a:off x="1666164" y="650619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2345516" y="650761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3025076" y="6506183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3704409" y="650762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4383969" y="650619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5063321" y="650761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2"/>
          <p:cNvSpPr/>
          <p:nvPr/>
        </p:nvSpPr>
        <p:spPr>
          <a:xfrm>
            <a:off x="5742881" y="6506185"/>
            <a:ext cx="786580" cy="275304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ятиугольник 17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ашивка 18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Нашивка 23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Нашивка 25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865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ятиугольник 14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ашивка 15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ашивка 17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Нашивка 18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0872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ятиугольник 14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ашивка 15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ашивка 17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Нашивка 18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7326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ятиугольник 14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ашивка 15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ашивка 17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Нашивка 18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04190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ятиугольник 14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ашивка 15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ашивка 17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Нашивка 18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9036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ятиугольник 14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ашивка 15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ашивка 17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Нашивка 18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55843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ятиугольник 14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ашивка 15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ашивка 17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Нашивка 18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532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0402527" cy="82591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822325" y="4591971"/>
            <a:ext cx="10515600" cy="26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531" y="119642"/>
            <a:ext cx="1515035" cy="61778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 userDrawn="1"/>
        </p:nvCxnSpPr>
        <p:spPr>
          <a:xfrm flipV="1">
            <a:off x="0" y="6426846"/>
            <a:ext cx="12192000" cy="19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ятиугольник 14"/>
          <p:cNvSpPr/>
          <p:nvPr userDrawn="1"/>
        </p:nvSpPr>
        <p:spPr>
          <a:xfrm>
            <a:off x="308284" y="6507623"/>
            <a:ext cx="776748" cy="27530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ашивка 15"/>
          <p:cNvSpPr>
            <a:spLocks noChangeAspect="1"/>
          </p:cNvSpPr>
          <p:nvPr userDrawn="1"/>
        </p:nvSpPr>
        <p:spPr>
          <a:xfrm>
            <a:off x="986604" y="650762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Нашивка 16"/>
          <p:cNvSpPr/>
          <p:nvPr userDrawn="1"/>
        </p:nvSpPr>
        <p:spPr>
          <a:xfrm>
            <a:off x="1666164" y="650619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ашивка 17"/>
          <p:cNvSpPr>
            <a:spLocks noChangeAspect="1"/>
          </p:cNvSpPr>
          <p:nvPr userDrawn="1"/>
        </p:nvSpPr>
        <p:spPr>
          <a:xfrm>
            <a:off x="2345516" y="650761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Нашивка 18"/>
          <p:cNvSpPr/>
          <p:nvPr userDrawn="1"/>
        </p:nvSpPr>
        <p:spPr>
          <a:xfrm>
            <a:off x="3025076" y="6506183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Нашивка 19"/>
          <p:cNvSpPr>
            <a:spLocks noChangeAspect="1"/>
          </p:cNvSpPr>
          <p:nvPr userDrawn="1"/>
        </p:nvSpPr>
        <p:spPr>
          <a:xfrm>
            <a:off x="3704409" y="650762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Нашивка 20"/>
          <p:cNvSpPr/>
          <p:nvPr userDrawn="1"/>
        </p:nvSpPr>
        <p:spPr>
          <a:xfrm>
            <a:off x="4383969" y="650619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Нашивка 21"/>
          <p:cNvSpPr>
            <a:spLocks noChangeAspect="1"/>
          </p:cNvSpPr>
          <p:nvPr userDrawn="1"/>
        </p:nvSpPr>
        <p:spPr>
          <a:xfrm>
            <a:off x="5063321" y="650761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Нашивка 22"/>
          <p:cNvSpPr/>
          <p:nvPr userDrawn="1"/>
        </p:nvSpPr>
        <p:spPr>
          <a:xfrm>
            <a:off x="5742881" y="6506185"/>
            <a:ext cx="786580" cy="275304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1120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Medium"/>
              <a:buNone/>
              <a:defRPr sz="44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 ОПС «ПРИТОК-А»</a:t>
            </a:r>
            <a:endParaRPr sz="6000" b="0" i="0" u="none" strike="noStrike" cap="none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 b="0" i="0" u="none" strike="noStrike" cap="none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КОП-02.6 / Клавиатура ППКОП-04</a:t>
            </a:r>
            <a:endParaRPr sz="2400" b="0" i="0" u="none" strike="noStrike" cap="none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88" y="4514850"/>
            <a:ext cx="1042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Обзор</a:t>
            </a:r>
            <a:endParaRPr lang="ru-RU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61622" y="5981402"/>
            <a:ext cx="1164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8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2022-10-29 19:08:31</a:t>
            </a:r>
            <a:endParaRPr lang="ru-RU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Режим «Раздельное управление»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8" y="921979"/>
            <a:ext cx="8905875" cy="4962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68992" y="3103808"/>
            <a:ext cx="36833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Режим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«Раздельное управление»</a:t>
            </a:r>
          </a:p>
          <a:p>
            <a:endParaRPr lang="ru-RU" sz="20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Доступно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взятие и снятие выбранных охранных зон,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также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управление силовыми ключами прибора</a:t>
            </a:r>
          </a:p>
        </p:txBody>
      </p:sp>
    </p:spTree>
    <p:extLst>
      <p:ext uri="{BB962C8B-B14F-4D97-AF65-F5344CB8AC3E}">
        <p14:creationId xmlns:p14="http://schemas.microsoft.com/office/powerpoint/2010/main" val="268382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Режим «Раздельное управление»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543319" y="1536174"/>
            <a:ext cx="91053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Частичное взятие </a:t>
            </a:r>
            <a:r>
              <a:rPr lang="ru-RU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под охрану и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снятие </a:t>
            </a:r>
            <a:r>
              <a:rPr lang="ru-RU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охраны зон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разделов</a:t>
            </a:r>
            <a:endParaRPr lang="ru-RU" sz="2000" b="1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002060"/>
              </a:buClr>
              <a:buFont typeface="Open Sans" panose="020B0606030504020204" pitchFamily="34" charset="0"/>
              <a:buChar char="–"/>
            </a:pP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Коротким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нажатием выбрать отдельный раздел/зону вне разделов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или длинным нажатием последовательно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выбрать несколько зон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и/или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разделов;</a:t>
            </a:r>
          </a:p>
          <a:p>
            <a:pPr marL="342900" indent="-342900">
              <a:buClr>
                <a:srgbClr val="002060"/>
              </a:buClr>
              <a:buFont typeface="Open Sans" panose="020B0606030504020204" pitchFamily="34" charset="0"/>
              <a:buChar char="–"/>
            </a:pP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Выбрать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действие нажатием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Взять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Снять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»;</a:t>
            </a:r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002060"/>
              </a:buClr>
              <a:buFont typeface="Open Sans" panose="020B0606030504020204" pitchFamily="34" charset="0"/>
              <a:buChar char="–"/>
            </a:pP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Ввести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цифровой код идентификации ХО или приложить брелок.</a:t>
            </a:r>
          </a:p>
          <a:p>
            <a:endParaRPr lang="ru-RU" sz="20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0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Управление </a:t>
            </a:r>
            <a:r>
              <a:rPr lang="ru-RU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силовыми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ключами</a:t>
            </a:r>
            <a:endParaRPr lang="ru-RU" sz="2000" b="1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002060"/>
              </a:buClr>
              <a:buFont typeface="Open Sans" panose="020B0606030504020204" pitchFamily="34" charset="0"/>
              <a:buChar char="–"/>
            </a:pP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Коротким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нажатием выбрать отдельный силовой ключ или длинным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нажатием выбрать несколько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силовых ключей;</a:t>
            </a:r>
          </a:p>
          <a:p>
            <a:pPr marL="342900" indent="-342900">
              <a:buClr>
                <a:srgbClr val="002060"/>
              </a:buClr>
              <a:buFont typeface="Open Sans" panose="020B0606030504020204" pitchFamily="34" charset="0"/>
              <a:buChar char="–"/>
            </a:pP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Выбрать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действие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Вкл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.»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Выкл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.»;</a:t>
            </a:r>
          </a:p>
        </p:txBody>
      </p:sp>
    </p:spTree>
    <p:extLst>
      <p:ext uri="{BB962C8B-B14F-4D97-AF65-F5344CB8AC3E}">
        <p14:creationId xmlns:p14="http://schemas.microsoft.com/office/powerpoint/2010/main" val="18923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Режим «Раздельное управление»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34851" y="1094704"/>
            <a:ext cx="11114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Отображение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зон и разделов организованно постранично. </a:t>
            </a:r>
            <a:endParaRPr lang="ru-RU" sz="20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Навигация между страницами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осуществляется «перелистыванием» страниц (касание в области зон/разделов и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безотрывное проведение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влево или вправо) или нажатием на кнопки, номера которых соответствуют номерам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страниц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34" y="3871776"/>
            <a:ext cx="51435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Информационный режим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28" y="1083489"/>
            <a:ext cx="8692031" cy="48794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43989" y="967579"/>
            <a:ext cx="42994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Информационный режим </a:t>
            </a:r>
            <a:endParaRPr lang="ru-RU" sz="2000" b="1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b="1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Предназначен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визуального контроля состояния питания и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каналов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связи, подключённых к прибору охранных зон и дополнительных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датчиков. </a:t>
            </a:r>
          </a:p>
          <a:p>
            <a:endParaRPr lang="ru-RU" sz="16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Доступен для режимов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«Весь прибор»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«Частичное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управление»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6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Режим «Панель КОП»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1352684"/>
            <a:ext cx="7572777" cy="46146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9296" y="1352684"/>
            <a:ext cx="35159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Режим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«Панель КОП»</a:t>
            </a:r>
            <a:endParaRPr lang="en-US" sz="2000" b="1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b="1" i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2000" b="1" i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только для КОП-02.6)</a:t>
            </a:r>
          </a:p>
          <a:p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Имитируются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органы управления и</a:t>
            </a:r>
          </a:p>
          <a:p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индикации прибора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КОП.</a:t>
            </a:r>
          </a:p>
          <a:p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Режим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является дополнительным и предназначен,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преимущественно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для технического обслуживания прибора.</a:t>
            </a:r>
          </a:p>
        </p:txBody>
      </p:sp>
    </p:spTree>
    <p:extLst>
      <p:ext uri="{BB962C8B-B14F-4D97-AF65-F5344CB8AC3E}">
        <p14:creationId xmlns:p14="http://schemas.microsoft.com/office/powerpoint/2010/main" val="42197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Переключение режимов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3" y="1005402"/>
            <a:ext cx="6864238" cy="510622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640169" y="4855335"/>
            <a:ext cx="1326524" cy="334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97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dirty="0" smtClean="0"/>
              <a:t>Обновление прошивки</a:t>
            </a:r>
            <a:endParaRPr sz="4400" b="0" i="0" u="none" strike="noStrike" cap="none" dirty="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360" y="1557431"/>
            <a:ext cx="1035304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Алгоритм обновления</a:t>
            </a:r>
            <a:endParaRPr lang="ru-RU" sz="1800" b="1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18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Клавиатуру и компьютер подключить к одной локальной сети, назначить </a:t>
            </a:r>
            <a:r>
              <a:rPr lang="en-US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 </a:t>
            </a: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адреса из одной подсети;</a:t>
            </a:r>
          </a:p>
          <a:p>
            <a:pPr marL="342900" indent="-342900">
              <a:buAutoNum type="arabicPeriod"/>
            </a:pPr>
            <a:endParaRPr lang="ru-RU" sz="18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Перейти </a:t>
            </a:r>
            <a:r>
              <a:rPr lang="ru-RU" sz="1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раздел дополнительных </a:t>
            </a: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опций;</a:t>
            </a:r>
          </a:p>
          <a:p>
            <a:pPr marL="342900" indent="-342900">
              <a:buAutoNum type="arabicPeriod"/>
            </a:pPr>
            <a:endParaRPr lang="ru-RU" sz="18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002060"/>
              </a:buClr>
              <a:buAutoNum type="arabicPeriod"/>
            </a:pP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Перейти </a:t>
            </a:r>
            <a:r>
              <a:rPr lang="ru-RU" sz="1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</a:t>
            </a: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раздел управление;</a:t>
            </a:r>
          </a:p>
          <a:p>
            <a:pPr marL="342900" indent="-342900">
              <a:buAutoNum type="arabicPeriod"/>
            </a:pPr>
            <a:endParaRPr lang="en-US" sz="18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Запустить </a:t>
            </a:r>
            <a:r>
              <a:rPr lang="ru-RU" sz="1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службу </a:t>
            </a: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веб-интерфейса;</a:t>
            </a:r>
          </a:p>
          <a:p>
            <a:pPr marL="342900" indent="-342900">
              <a:buAutoNum type="arabicPeriod"/>
            </a:pPr>
            <a:endParaRPr lang="ru-RU" sz="18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Запустить браузер на компьютере и в адресной</a:t>
            </a:r>
            <a:r>
              <a:rPr lang="en-US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строке ввести </a:t>
            </a:r>
            <a:r>
              <a:rPr lang="ru-RU" sz="18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сетевой адрес</a:t>
            </a:r>
            <a:r>
              <a:rPr lang="ru-RU" sz="1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обновляемого </a:t>
            </a: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модуля и </a:t>
            </a:r>
            <a:r>
              <a:rPr lang="ru-RU" sz="18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порт</a:t>
            </a: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8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8888</a:t>
            </a: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Например</a:t>
            </a:r>
            <a:r>
              <a:rPr lang="ru-RU" sz="1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8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</a:t>
            </a:r>
            <a:r>
              <a:rPr lang="ru-RU" sz="18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192.168.1.126:8888</a:t>
            </a:r>
            <a:r>
              <a:rPr lang="ru-RU" sz="18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endParaRPr lang="en-US" sz="18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dirty="0" smtClean="0"/>
              <a:t>Обновление прошивки</a:t>
            </a:r>
            <a:endParaRPr sz="4400" b="0" i="0" u="none" strike="noStrike" cap="none" dirty="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4" y="1006967"/>
            <a:ext cx="8200644" cy="382261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74" y="3311800"/>
            <a:ext cx="8480841" cy="272027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3237874" y="2203554"/>
            <a:ext cx="1210982" cy="110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V="1">
            <a:off x="6355830" y="5876144"/>
            <a:ext cx="3912432" cy="2998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sz="4400" b="0" i="0" u="none" strike="noStrike" cap="none" dirty="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21925"/>
          <a:stretch/>
        </p:blipFill>
        <p:spPr>
          <a:xfrm>
            <a:off x="494674" y="1081917"/>
            <a:ext cx="6405585" cy="382261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2926303" y="2151953"/>
            <a:ext cx="1210982" cy="110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168" y="2796224"/>
            <a:ext cx="7636706" cy="353275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9458793" y="5681272"/>
            <a:ext cx="1109273" cy="614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80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sz="4400" b="0" i="0" u="none" strike="noStrike" cap="none" dirty="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3" y="1199213"/>
            <a:ext cx="10189963" cy="29767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3303" y="4497049"/>
            <a:ext cx="7685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Веб-интерфейс клавиатуры</a:t>
            </a:r>
          </a:p>
          <a:p>
            <a:r>
              <a:rPr lang="en-US" sz="3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http://192.168.0.36</a:t>
            </a:r>
            <a:r>
              <a:rPr lang="en-US" sz="3200" b="1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:8888</a:t>
            </a:r>
            <a:endParaRPr lang="ru-RU" sz="3200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1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211137" y="1630493"/>
            <a:ext cx="11571288" cy="3903531"/>
            <a:chOff x="858837" y="1878144"/>
            <a:chExt cx="10228263" cy="310171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837" y="1878144"/>
              <a:ext cx="10228263" cy="3101712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286784" y="2828678"/>
              <a:ext cx="215116" cy="524122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656732" y="2817681"/>
              <a:ext cx="273668" cy="535119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3155" y="2374544"/>
              <a:ext cx="647700" cy="396978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5462" y="3130485"/>
              <a:ext cx="309563" cy="169927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1050" y="3182873"/>
              <a:ext cx="309563" cy="169927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153275" y="3631557"/>
              <a:ext cx="461962" cy="6023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48475" y="3085240"/>
              <a:ext cx="1071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b="1" dirty="0" smtClean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ОФИС</a:t>
              </a:r>
            </a:p>
            <a:p>
              <a:pPr algn="ctr"/>
              <a:r>
                <a:rPr lang="ru-RU" sz="1200" b="1" dirty="0" smtClean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02</a:t>
              </a:r>
              <a:endParaRPr lang="ru-RU" sz="12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Организационные вопросы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3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sz="4400" b="0" i="0" u="none" strike="noStrike" cap="none" dirty="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5180" y="2229037"/>
            <a:ext cx="10417247" cy="17018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Обновления</a:t>
            </a:r>
            <a:r>
              <a:rPr lang="ru-RU" sz="24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для </a:t>
            </a:r>
            <a:r>
              <a:rPr lang="ru-RU" sz="2400" dirty="0" err="1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жк</a:t>
            </a:r>
            <a:r>
              <a:rPr lang="ru-RU" sz="24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-клавиатуры </a:t>
            </a:r>
            <a:r>
              <a:rPr lang="ru-RU" sz="24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устанавливаются последовательно</a:t>
            </a:r>
            <a:r>
              <a:rPr lang="ru-RU" sz="24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от младшего к старшему. </a:t>
            </a:r>
            <a:r>
              <a:rPr lang="ru-RU" sz="24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После</a:t>
            </a:r>
            <a:r>
              <a:rPr lang="ru-RU" sz="24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каждой </a:t>
            </a:r>
            <a:r>
              <a:rPr lang="ru-RU" sz="24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перезагрузки</a:t>
            </a:r>
            <a:r>
              <a:rPr lang="ru-RU" sz="24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устройства необходимо повторно </a:t>
            </a:r>
            <a:r>
              <a:rPr lang="ru-RU" sz="24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включать веб-интерфейс</a:t>
            </a:r>
            <a:r>
              <a:rPr lang="ru-RU" sz="24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 настройках.</a:t>
            </a:r>
            <a:endParaRPr lang="ru-RU" sz="24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1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sz="4400" b="0" i="0" u="none" strike="noStrike" cap="none" dirty="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39" y="1216830"/>
            <a:ext cx="10354443" cy="482657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809875" y="4362138"/>
            <a:ext cx="1948722" cy="1319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0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sz="4400" b="0" i="0" u="none" strike="noStrike" cap="none" dirty="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96" y="1032135"/>
            <a:ext cx="10592191" cy="515526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22059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sz="4400" b="0" i="0" u="none" strike="noStrike" cap="none" dirty="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26" y="1198267"/>
            <a:ext cx="11008479" cy="4749939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4658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камер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10" y="1182509"/>
            <a:ext cx="3946540" cy="47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7" y="1182509"/>
            <a:ext cx="3573635" cy="47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481848" y="1839310"/>
            <a:ext cx="333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Веб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интерфейс</a:t>
            </a:r>
          </a:p>
          <a:p>
            <a:r>
              <a:rPr lang="en-US" sz="2400" u="sng" dirty="0" smtClean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http://ip</a:t>
            </a:r>
            <a:r>
              <a:rPr lang="ru-RU" sz="2400" u="sng" dirty="0" smtClean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-адрес</a:t>
            </a:r>
            <a:r>
              <a:rPr lang="en-US" sz="2400" u="sng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:8888</a:t>
            </a:r>
            <a:endParaRPr lang="ru-RU" sz="2400" u="sng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7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edium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Контакты</a:t>
            </a:r>
            <a:endParaRPr sz="6000" b="0" i="0" u="none" strike="noStrike" cap="non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8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 dirty="0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Контакты</a:t>
            </a:r>
            <a:endParaRPr sz="4400" b="0" i="0" u="none" strike="noStrike" cap="none" dirty="0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187" name="Google Shape;1187;p80"/>
          <p:cNvGrpSpPr/>
          <p:nvPr/>
        </p:nvGrpSpPr>
        <p:grpSpPr>
          <a:xfrm>
            <a:off x="1056350" y="1438274"/>
            <a:ext cx="10561909" cy="3310801"/>
            <a:chOff x="503901" y="1498455"/>
            <a:chExt cx="9812598" cy="5128172"/>
          </a:xfrm>
        </p:grpSpPr>
        <p:sp>
          <p:nvSpPr>
            <p:cNvPr id="1188" name="Google Shape;1188;p80"/>
            <p:cNvSpPr/>
            <p:nvPr/>
          </p:nvSpPr>
          <p:spPr>
            <a:xfrm>
              <a:off x="503901" y="1498455"/>
              <a:ext cx="9812598" cy="4251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1E4E7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9" name="Google Shape;1189;p80"/>
            <p:cNvSpPr/>
            <p:nvPr/>
          </p:nvSpPr>
          <p:spPr>
            <a:xfrm>
              <a:off x="2857318" y="5102626"/>
              <a:ext cx="7167677" cy="152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31065"/>
              </p:ext>
            </p:extLst>
          </p:nvPr>
        </p:nvGraphicFramePr>
        <p:xfrm>
          <a:off x="1742690" y="1712188"/>
          <a:ext cx="9365271" cy="2682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02811"/>
                <a:gridCol w="2738201"/>
                <a:gridCol w="6124259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www.sokrat.ru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основной сайт</a:t>
                      </a:r>
                      <a:endParaRPr lang="ru-RU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catalog.sokrat.ru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sym typeface="Open Sans"/>
                        </a:rPr>
                        <a:t>каталог оборудования</a:t>
                      </a:r>
                      <a:endParaRPr lang="ru-RU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forum.sokrat.ru</a:t>
                      </a:r>
                      <a:endParaRPr lang="en-US" sz="2000" dirty="0" smtClean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 smtClean="0">
                          <a:sym typeface="Open Sans"/>
                        </a:rPr>
                        <a:t>технический форум</a:t>
                      </a:r>
                      <a:endParaRPr lang="ru-RU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@</a:t>
                      </a:r>
                      <a:r>
                        <a:rPr lang="en-US" sz="2000" dirty="0" err="1" smtClean="0">
                          <a:solidFill>
                            <a:srgbClr val="002060"/>
                          </a:solidFill>
                          <a:sym typeface="Open Sans"/>
                        </a:rPr>
                        <a:t>sokratinfo</a:t>
                      </a:r>
                      <a:endParaRPr lang="en-US" sz="2000" dirty="0">
                        <a:solidFill>
                          <a:srgbClr val="00206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2000" dirty="0" smtClean="0">
                          <a:sym typeface="Open Sans"/>
                        </a:rPr>
                        <a:t>новостной канал ОБ «СОКРАТ» (</a:t>
                      </a:r>
                      <a:r>
                        <a:rPr lang="ru-RU" sz="2000" dirty="0" err="1" smtClean="0">
                          <a:sym typeface="Open Sans"/>
                        </a:rPr>
                        <a:t>Telegram</a:t>
                      </a:r>
                      <a:r>
                        <a:rPr lang="ru-RU" sz="2000" dirty="0" smtClean="0">
                          <a:sym typeface="Open Sans"/>
                        </a:rPr>
                        <a:t>)</a:t>
                      </a:r>
                      <a:endParaRPr lang="en-US" sz="2000" dirty="0" smtClean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@</a:t>
                      </a:r>
                      <a:r>
                        <a:rPr lang="en-US" sz="2000" dirty="0" err="1" smtClean="0">
                          <a:solidFill>
                            <a:srgbClr val="002060"/>
                          </a:solidFill>
                          <a:sym typeface="Open Sans"/>
                        </a:rPr>
                        <a:t>sokrattips</a:t>
                      </a:r>
                      <a:endParaRPr lang="en-US" sz="2000" dirty="0">
                        <a:solidFill>
                          <a:srgbClr val="00206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 smtClean="0">
                          <a:sym typeface="Open Sans"/>
                        </a:rPr>
                        <a:t>часто задаваемые вопросы по ИС «Приток-А» (</a:t>
                      </a:r>
                      <a:r>
                        <a:rPr lang="ru-RU" sz="2000" dirty="0" err="1" smtClean="0">
                          <a:sym typeface="Open Sans"/>
                        </a:rPr>
                        <a:t>Telegram</a:t>
                      </a:r>
                      <a:r>
                        <a:rPr lang="ru-RU" sz="2000" dirty="0" smtClean="0">
                          <a:sym typeface="Open Sans"/>
                        </a:rPr>
                        <a:t>)</a:t>
                      </a:r>
                      <a:endParaRPr lang="ru-RU" sz="2000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002060"/>
                          </a:solidFill>
                          <a:sym typeface="Open Sans"/>
                        </a:rPr>
                        <a:t>@</a:t>
                      </a:r>
                      <a:r>
                        <a:rPr lang="en-US" sz="2000" dirty="0" err="1" smtClean="0">
                          <a:solidFill>
                            <a:srgbClr val="002060"/>
                          </a:solidFill>
                          <a:sym typeface="Open Sans"/>
                        </a:rPr>
                        <a:t>pritoktalk</a:t>
                      </a:r>
                      <a:endParaRPr lang="en-US" sz="2000" dirty="0" smtClean="0">
                        <a:solidFill>
                          <a:srgbClr val="00206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свободное</a:t>
                      </a:r>
                      <a:r>
                        <a:rPr lang="ru-RU" sz="2000" baseline="0" dirty="0" smtClean="0"/>
                        <a:t> общение на технические темы</a:t>
                      </a:r>
                      <a:endParaRPr lang="ru-RU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Группа 2"/>
          <p:cNvGrpSpPr/>
          <p:nvPr/>
        </p:nvGrpSpPr>
        <p:grpSpPr>
          <a:xfrm>
            <a:off x="1892014" y="2967480"/>
            <a:ext cx="287267" cy="1361240"/>
            <a:chOff x="2481866" y="2784173"/>
            <a:chExt cx="287267" cy="1361240"/>
          </a:xfrm>
        </p:grpSpPr>
        <p:pic>
          <p:nvPicPr>
            <p:cNvPr id="10" name="Google Shape;1192;p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81866" y="2784173"/>
              <a:ext cx="287267" cy="287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91;p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81866" y="3858146"/>
              <a:ext cx="287267" cy="287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Google Shape;1191;p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81866" y="3321159"/>
              <a:ext cx="287267" cy="2872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Рисунок 3"/>
          <p:cNvPicPr>
            <a:picLocks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14" y="4578440"/>
            <a:ext cx="288000" cy="28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5590" y="4522385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002060"/>
                </a:solidFill>
                <a:ea typeface="Open Sans" panose="020B0604020202020204" charset="0"/>
                <a:cs typeface="Open Sans" panose="020B0604020202020204" charset="0"/>
              </a:rPr>
              <a:t>clck.ru/QJPLY</a:t>
            </a:r>
            <a:endParaRPr lang="ru-RU" sz="2000" dirty="0">
              <a:solidFill>
                <a:srgbClr val="002060"/>
              </a:solidFill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1575" y="4481842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a typeface="Roboto" panose="02000000000000000000" pitchFamily="2" charset="0"/>
                <a:cs typeface="Roboto" panose="02000000000000000000" pitchFamily="2" charset="0"/>
              </a:rPr>
              <a:t>у</a:t>
            </a:r>
            <a:r>
              <a:rPr lang="ru-RU" sz="2000" dirty="0" smtClean="0">
                <a:ea typeface="Roboto" panose="02000000000000000000" pitchFamily="2" charset="0"/>
                <a:cs typeface="Roboto" panose="02000000000000000000" pitchFamily="2" charset="0"/>
              </a:rPr>
              <a:t>чебно-методические материалы и презентации</a:t>
            </a:r>
            <a:endParaRPr lang="ru-RU" sz="2000"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6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 Medium"/>
              <a:buNone/>
            </a:pPr>
            <a:r>
              <a:rPr lang="ru-RU" sz="4400" b="0" i="0" u="none" strike="noStrike" cap="none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Контакты</a:t>
            </a:r>
            <a:endParaRPr sz="4400" b="0" i="0" u="none" strike="noStrike" cap="none"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88" name="Google Shape;1188;p80"/>
          <p:cNvSpPr/>
          <p:nvPr/>
        </p:nvSpPr>
        <p:spPr>
          <a:xfrm>
            <a:off x="1056350" y="1438274"/>
            <a:ext cx="10561909" cy="274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E4E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90;p80"/>
          <p:cNvSpPr/>
          <p:nvPr/>
        </p:nvSpPr>
        <p:spPr>
          <a:xfrm>
            <a:off x="3599416" y="1280048"/>
            <a:ext cx="4782392" cy="55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Техническая поддержка:</a:t>
            </a:r>
            <a:endParaRPr sz="1600" dirty="0">
              <a:solidFill>
                <a:srgbClr val="00206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73634" y="2821661"/>
            <a:ext cx="4051509" cy="1128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/>
            <a:r>
              <a:rPr lang="en-US" sz="24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support@sokrat.ru</a:t>
            </a:r>
          </a:p>
          <a:p>
            <a:pPr marL="457200" lvl="1"/>
            <a:endParaRPr lang="en-US" sz="500" dirty="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1"/>
            <a:r>
              <a:rPr lang="ru-RU" sz="2400" dirty="0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тел.: 8-800-333-66-70</a:t>
            </a:r>
          </a:p>
          <a:p>
            <a:pPr marL="457200" lvl="1"/>
            <a:r>
              <a:rPr lang="ru-RU" sz="24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ч</a:t>
            </a:r>
            <a:r>
              <a:rPr lang="ru-RU" sz="2400" dirty="0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асовой пояс: +5 </a:t>
            </a:r>
            <a:r>
              <a:rPr lang="ru-RU" sz="2400" dirty="0" err="1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Мск</a:t>
            </a:r>
            <a:endParaRPr lang="ru-RU" sz="2400" dirty="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362230" y="2636701"/>
            <a:ext cx="3805361" cy="1128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/>
            <a:r>
              <a:rPr lang="en-US" sz="24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moskva@sokrat.ru</a:t>
            </a:r>
          </a:p>
          <a:p>
            <a:pPr marL="457200" lvl="1"/>
            <a:r>
              <a:rPr lang="ru-RU" sz="2400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тел. (499) </a:t>
            </a:r>
            <a:r>
              <a:rPr lang="ru-RU" sz="2400" dirty="0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558-01-12</a:t>
            </a:r>
            <a:endParaRPr lang="ru-RU" sz="2400" dirty="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1056350" y="2218999"/>
            <a:ext cx="184207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0020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Общая</a:t>
            </a:r>
            <a:endParaRPr lang="ru-RU" sz="2800" dirty="0">
              <a:solidFill>
                <a:srgbClr val="00206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7324413" y="2218999"/>
            <a:ext cx="184207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0020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Москва</a:t>
            </a:r>
            <a:endParaRPr lang="ru-RU" sz="2800" dirty="0">
              <a:solidFill>
                <a:srgbClr val="00206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6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Ссылка для загрузки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136421" y="1112032"/>
            <a:ext cx="7919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https://clck.ru/mbX87</a:t>
            </a:r>
            <a:endParaRPr lang="ru-RU" sz="6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25400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КОП-02.6 / ППКОП-04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4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КОП-02.6 / клавиатура ППКОП-04</a:t>
            </a:r>
            <a:endParaRPr lang="ru-RU" dirty="0"/>
          </a:p>
        </p:txBody>
      </p:sp>
      <p:sp>
        <p:nvSpPr>
          <p:cNvPr id="8" name="Google Shape;562;p33"/>
          <p:cNvSpPr/>
          <p:nvPr/>
        </p:nvSpPr>
        <p:spPr>
          <a:xfrm>
            <a:off x="1519060" y="5691116"/>
            <a:ext cx="4317504" cy="72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3" y="970681"/>
            <a:ext cx="5909778" cy="47204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62651" y="1767840"/>
            <a:ext cx="41975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7”</a:t>
            </a:r>
            <a:r>
              <a:rPr lang="ru-RU" sz="2000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сенсорный ЖК-экран;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rgbClr val="00206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Отображение состояния </a:t>
            </a:r>
            <a:br>
              <a:rPr lang="ru-RU" sz="2000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2000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128 шлейфов;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rgbClr val="00206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Работа с 16 </a:t>
            </a:r>
            <a:r>
              <a:rPr lang="en-US" sz="2000" dirty="0" err="1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ip</a:t>
            </a:r>
            <a:r>
              <a:rPr lang="en-US" sz="2000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</a:t>
            </a:r>
            <a:r>
              <a:rPr lang="ru-RU" sz="2000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камерами;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Голосовое оповещение.</a:t>
            </a:r>
            <a:endParaRPr lang="ru-RU" sz="2000" dirty="0">
              <a:solidFill>
                <a:srgbClr val="00206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подключения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59" y="1044463"/>
            <a:ext cx="9285668" cy="49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Режим «Весь прибор»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027423"/>
            <a:ext cx="11525250" cy="4391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6822" y="5418448"/>
            <a:ext cx="1056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Режим </a:t>
            </a:r>
            <a:r>
              <a:rPr lang="ru-RU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«Весь прибор» </a:t>
            </a:r>
            <a:endParaRPr lang="ru-RU" sz="2000" b="1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Возможно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взятие под охрану и снятие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одновременно всех охранных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зон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прибора.</a:t>
            </a:r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Режим «Весь прибор»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42057" y="1387361"/>
            <a:ext cx="89078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Ввод </a:t>
            </a:r>
            <a:r>
              <a:rPr lang="ru-RU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цифрового кода с помощью виртуальной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клавиатуры</a:t>
            </a:r>
            <a:endParaRPr lang="ru-RU" sz="2000" b="1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− Ввести цифровой код идентификации ХО (от 4 до 12 символов);</a:t>
            </a:r>
          </a:p>
          <a:p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− Выбрать тип операции: для взятия нажать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«Взять», для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снятия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нажать «Снять».</a:t>
            </a:r>
          </a:p>
          <a:p>
            <a:endParaRPr lang="ru-RU" sz="20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Ввод </a:t>
            </a:r>
            <a:r>
              <a:rPr lang="ru-RU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кода идентификации ХО с помощью брелока или ключа 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TM</a:t>
            </a:r>
            <a:endParaRPr lang="ru-RU" sz="2000" b="1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− Приложить брелок или ключ TM к соответствующему считывателю.</a:t>
            </a:r>
          </a:p>
          <a:p>
            <a:endParaRPr lang="ru-RU" sz="20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Комбинированный </a:t>
            </a:r>
            <a:r>
              <a:rPr lang="ru-RU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ввод (цифровой код + брелок или ключ TM</a:t>
            </a:r>
            <a:r>
              <a:rPr lang="ru-RU" sz="2000" b="1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2000" b="1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− Ввести цифровой код идентификации ХО;</a:t>
            </a:r>
          </a:p>
          <a:p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− Приложить брелок или ключ TM к соответствующему считывателю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62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Режим «Весь прибор»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451710" y="2379034"/>
            <a:ext cx="89508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ошибке ввода кода повторите ввод кода заново. </a:t>
            </a:r>
            <a:endParaRPr lang="ru-RU" sz="2000" dirty="0" smtClean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После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запроса на взятие или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снятие прибор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блокирует ввод кода на время обмена данными с ПЦН (до 4 секунд) для </a:t>
            </a:r>
            <a:r>
              <a:rPr lang="ru-RU" sz="2000" dirty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исключения случайного </a:t>
            </a:r>
            <a:r>
              <a:rPr lang="ru-RU" sz="20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повторного ввода.</a:t>
            </a:r>
          </a:p>
        </p:txBody>
      </p:sp>
    </p:spTree>
    <p:extLst>
      <p:ext uri="{BB962C8B-B14F-4D97-AF65-F5344CB8AC3E}">
        <p14:creationId xmlns:p14="http://schemas.microsoft.com/office/powerpoint/2010/main" val="61005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сократ.potx" id="{FF25651A-D482-4680-AF80-8AAC0BFB9075}" vid="{197F7B59-12C2-485F-AE41-29246E59747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7734</TotalTime>
  <Words>480</Words>
  <Application>Microsoft Office PowerPoint</Application>
  <PresentationFormat>Широкоэкранный</PresentationFormat>
  <Paragraphs>124</Paragraphs>
  <Slides>27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Roboto Medium</vt:lpstr>
      <vt:lpstr>Calibri</vt:lpstr>
      <vt:lpstr>Arial</vt:lpstr>
      <vt:lpstr>Roboto</vt:lpstr>
      <vt:lpstr>Open Sans</vt:lpstr>
      <vt:lpstr>Open Sans Semibold</vt:lpstr>
      <vt:lpstr>Tahoma</vt:lpstr>
      <vt:lpstr>1_Office Theme</vt:lpstr>
      <vt:lpstr>ИС ОПС «ПРИТОК-А»</vt:lpstr>
      <vt:lpstr>Организационные вопросы</vt:lpstr>
      <vt:lpstr>Ссылка для загрузки</vt:lpstr>
      <vt:lpstr>КОП-02.6 / ППКОП-04</vt:lpstr>
      <vt:lpstr>КОП-02.6 / клавиатура ППКОП-04</vt:lpstr>
      <vt:lpstr>Схема подключения</vt:lpstr>
      <vt:lpstr>Режим «Весь прибор»</vt:lpstr>
      <vt:lpstr>Режим «Весь прибор»</vt:lpstr>
      <vt:lpstr>Режим «Весь прибор»</vt:lpstr>
      <vt:lpstr>Режим «Раздельное управление»</vt:lpstr>
      <vt:lpstr>Режим «Раздельное управление»</vt:lpstr>
      <vt:lpstr>Режим «Раздельное управление»</vt:lpstr>
      <vt:lpstr>Информационный режим</vt:lpstr>
      <vt:lpstr>Режим «Панель КОП»</vt:lpstr>
      <vt:lpstr>Переключение режимов</vt:lpstr>
      <vt:lpstr>Обновление прошивки</vt:lpstr>
      <vt:lpstr>Обновление прошивки</vt:lpstr>
      <vt:lpstr>WEB-интерфейс</vt:lpstr>
      <vt:lpstr>WEB-интерфейс</vt:lpstr>
      <vt:lpstr>WEB-интерфейс</vt:lpstr>
      <vt:lpstr>WEB-интерфейс</vt:lpstr>
      <vt:lpstr>WEB-интерфейс</vt:lpstr>
      <vt:lpstr>WEB-интерфейс</vt:lpstr>
      <vt:lpstr>Настройка камер</vt:lpstr>
      <vt:lpstr>Контакты</vt:lpstr>
      <vt:lpstr>Контакты</vt:lpstr>
      <vt:lpstr>Контакты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 ОПС «ПРИТОК-А»</dc:title>
  <dc:creator>sokratmsk</dc:creator>
  <cp:lastModifiedBy>Alex</cp:lastModifiedBy>
  <cp:revision>74</cp:revision>
  <dcterms:modified xsi:type="dcterms:W3CDTF">2022-10-29T16:08:47Z</dcterms:modified>
</cp:coreProperties>
</file>